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7" r:id="rId3"/>
    <p:sldId id="256" r:id="rId4"/>
    <p:sldId id="260" r:id="rId5"/>
    <p:sldId id="262" r:id="rId6"/>
    <p:sldId id="257" r:id="rId7"/>
    <p:sldId id="258" r:id="rId8"/>
    <p:sldId id="261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95" y="6350"/>
            <a:ext cx="12202795" cy="686371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310640" y="932180"/>
            <a:ext cx="9570085" cy="1228090"/>
          </a:xfrm>
        </p:spPr>
        <p:txBody>
          <a:bodyPr>
            <a:normAutofit/>
          </a:bodyPr>
          <a:p>
            <a:r>
              <a:rPr lang="zh-CN" altLang="en-US" sz="4800"/>
              <a:t>社会主义的奋斗目标</a:t>
            </a:r>
            <a:r>
              <a:rPr lang="en-US" altLang="zh-CN" sz="4800"/>
              <a:t>——</a:t>
            </a:r>
            <a:r>
              <a:rPr lang="zh-CN" altLang="en-US" sz="4800"/>
              <a:t>共同富裕</a:t>
            </a:r>
            <a:endParaRPr lang="zh-CN" altLang="en-US" sz="480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14805" y="2379028"/>
            <a:ext cx="9144000" cy="1655762"/>
          </a:xfrm>
        </p:spPr>
        <p:txBody>
          <a:bodyPr/>
          <a:p>
            <a:pPr algn="l"/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改革开放时期的共同富裕：先富带动后富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553845"/>
            <a:ext cx="10515600" cy="4902835"/>
          </a:xfrm>
        </p:spPr>
        <p:txBody>
          <a:bodyPr>
            <a:normAutofit lnSpcReduction="20000"/>
          </a:bodyPr>
          <a:p>
            <a:endParaRPr lang="zh-CN" altLang="en-US"/>
          </a:p>
          <a:p>
            <a:r>
              <a:rPr lang="zh-CN" altLang="en-US"/>
              <a:t>共同富裕是普遍富裕，但这种普遍富裕不是、也不可能靠现有财富的平均分配来实现</a:t>
            </a:r>
            <a:endParaRPr lang="zh-CN" altLang="en-US"/>
          </a:p>
          <a:p>
            <a:r>
              <a:rPr lang="zh-CN" altLang="en-US">
                <a:sym typeface="+mn-ea"/>
              </a:rPr>
              <a:t>实现共同富裕的过程——让一部分人和一部分地区先富起来，带动并帮助其他人和其他地区走向富裕</a:t>
            </a:r>
            <a:endParaRPr lang="zh-CN" altLang="en-US">
              <a:sym typeface="+mn-ea"/>
            </a:endParaRPr>
          </a:p>
          <a:p>
            <a:endParaRPr lang="zh-CN" altLang="en-US"/>
          </a:p>
          <a:p>
            <a:r>
              <a:rPr lang="zh-CN" altLang="en-US">
                <a:sym typeface="+mn-ea"/>
              </a:rPr>
              <a:t>邓小平指出：我们坚持走社会主义道路，根本目标是实现共同富裕，然而平均发展是不可能的。过去搞平均主义，吃‘大锅饭’，实际上是共同落后，共同贫穷，我们是吃了这个亏的。因此，要允许一部分地区、一部分企业、一部分工人农民，由于辛勤努力成绩大而收入先多一些，生活先好起来”。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先富</a:t>
            </a:r>
            <a:r>
              <a:rPr lang="en-US" altLang="zh-CN"/>
              <a:t>——</a:t>
            </a:r>
            <a:r>
              <a:rPr lang="zh-CN" altLang="en-US"/>
              <a:t>示范与引领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1979</a:t>
            </a:r>
            <a:r>
              <a:rPr lang="zh-CN" altLang="en-US"/>
              <a:t>年建立</a:t>
            </a:r>
            <a:r>
              <a:rPr lang="zh-CN" altLang="en-US"/>
              <a:t>经济特区</a:t>
            </a:r>
            <a:endParaRPr lang="zh-CN" altLang="en-US"/>
          </a:p>
          <a:p>
            <a:r>
              <a:rPr lang="en-US" altLang="zh-CN"/>
              <a:t>1985</a:t>
            </a:r>
            <a:r>
              <a:rPr lang="zh-CN" altLang="en-US"/>
              <a:t>年，开辟经济开放区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对外开放格局：经济特区——沿海开放城市——沿海经济开放区——内地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邓小平指出：沿海地区要加快对外开放，使这个广大地带较快地先发展起来，从而带动内地更好地发展，这是一个事关大局的问题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4335" y="429260"/>
            <a:ext cx="6162675" cy="1325880"/>
          </a:xfrm>
        </p:spPr>
        <p:txBody>
          <a:bodyPr/>
          <a:p>
            <a:r>
              <a:rPr lang="zh-CN" altLang="en-US"/>
              <a:t>西单（</a:t>
            </a:r>
            <a:r>
              <a:rPr lang="en-US" altLang="zh-CN"/>
              <a:t>1977</a:t>
            </a:r>
            <a:r>
              <a:rPr lang="zh-CN" altLang="en-US"/>
              <a:t>）</a:t>
            </a:r>
            <a:endParaRPr lang="zh-CN" altLang="en-US"/>
          </a:p>
        </p:txBody>
      </p:sp>
      <p:pic>
        <p:nvPicPr>
          <p:cNvPr id="6" name="内容占位符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2230" y="1617980"/>
            <a:ext cx="6213475" cy="470471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905625" y="787400"/>
            <a:ext cx="50101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西单（</a:t>
            </a:r>
            <a:r>
              <a:rPr lang="en-US" altLang="zh-CN" sz="4000"/>
              <a:t>1997</a:t>
            </a:r>
            <a:r>
              <a:rPr lang="zh-CN" altLang="en-US" sz="4000"/>
              <a:t>）</a:t>
            </a:r>
            <a:endParaRPr lang="zh-CN" altLang="en-US" sz="40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5705" y="1617980"/>
            <a:ext cx="5866765" cy="470535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718820"/>
            <a:ext cx="5225415" cy="972185"/>
          </a:xfrm>
        </p:spPr>
        <p:txBody>
          <a:bodyPr>
            <a:normAutofit/>
          </a:bodyPr>
          <a:p>
            <a:r>
              <a:rPr lang="zh-CN" altLang="en-US" sz="3600"/>
              <a:t>北京地铁线路图（</a:t>
            </a:r>
            <a:r>
              <a:rPr lang="en-US" altLang="zh-CN" sz="3600"/>
              <a:t>2000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-40640" y="1960245"/>
            <a:ext cx="6653530" cy="43516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580" y="1637030"/>
            <a:ext cx="5719445" cy="44208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342380" y="869315"/>
            <a:ext cx="57073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北京地铁线路图（</a:t>
            </a:r>
            <a:r>
              <a:rPr lang="en-US" altLang="zh-CN" sz="3200"/>
              <a:t>2022</a:t>
            </a:r>
            <a:r>
              <a:rPr lang="zh-CN" altLang="en-US" sz="3200"/>
              <a:t>）</a:t>
            </a:r>
            <a:endParaRPr lang="zh-CN" altLang="en-US" sz="3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后富</a:t>
            </a:r>
            <a:r>
              <a:rPr lang="en-US" altLang="zh-CN"/>
              <a:t>——</a:t>
            </a:r>
            <a:r>
              <a:rPr lang="zh-CN" altLang="en-US"/>
              <a:t>学习和追赶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zh-CN"/>
              <a:t>1997</a:t>
            </a:r>
            <a:r>
              <a:rPr lang="zh-CN" altLang="en-US"/>
              <a:t>年，设重庆为直辖市</a:t>
            </a:r>
            <a:endParaRPr lang="zh-CN" altLang="en-US"/>
          </a:p>
          <a:p>
            <a:r>
              <a:rPr lang="en-US" altLang="zh-CN"/>
              <a:t>2014</a:t>
            </a:r>
            <a:r>
              <a:rPr lang="zh-CN" altLang="en-US"/>
              <a:t>年，精准扶贫开始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邓小平指出：</a:t>
            </a:r>
            <a:r>
              <a:rPr lang="en-US" altLang="zh-CN"/>
              <a:t>“发展到一定时候，又要求沿海地区拿出更多力量来帮助内地发展，这也是个大局。”</a:t>
            </a:r>
            <a:endParaRPr lang="en-US" altLang="zh-C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430780"/>
            <a:ext cx="10515600" cy="1325563"/>
          </a:xfrm>
        </p:spPr>
        <p:txBody>
          <a:bodyPr/>
          <a:p>
            <a:r>
              <a:rPr lang="zh-CN" altLang="en-US"/>
              <a:t>共同富裕</a:t>
            </a:r>
            <a:r>
              <a:rPr lang="en-US" altLang="zh-CN"/>
              <a:t>——</a:t>
            </a:r>
            <a:r>
              <a:rPr lang="zh-CN" altLang="en-US"/>
              <a:t>波浪式的向前发展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503</Words>
  <Application>WPS 演示</Application>
  <PresentationFormat>宽屏</PresentationFormat>
  <Paragraphs>36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Calibri</vt:lpstr>
      <vt:lpstr>Arial Unicode MS</vt:lpstr>
      <vt:lpstr>Office 主题</vt:lpstr>
      <vt:lpstr>PowerPoint 演示文稿</vt:lpstr>
      <vt:lpstr>社会主义的奋斗目标——共同富裕</vt:lpstr>
      <vt:lpstr>改革开放时期的共同富裕：先富带动后富</vt:lpstr>
      <vt:lpstr>先富——示范与引领</vt:lpstr>
      <vt:lpstr>西单（1977）</vt:lpstr>
      <vt:lpstr>北京地铁线路图（2000）</vt:lpstr>
      <vt:lpstr>后富——学习和追赶</vt:lpstr>
      <vt:lpstr>共同富裕——波浪式的向前发展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character</dc:creator>
  <cp:lastModifiedBy>WPS_1602380057</cp:lastModifiedBy>
  <cp:revision>3</cp:revision>
  <dcterms:created xsi:type="dcterms:W3CDTF">2022-05-07T10:32:00Z</dcterms:created>
  <dcterms:modified xsi:type="dcterms:W3CDTF">2022-05-07T13:02:24Z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